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86" r:id="rId2"/>
    <p:sldId id="284" r:id="rId3"/>
    <p:sldId id="261" r:id="rId4"/>
    <p:sldId id="263" r:id="rId5"/>
    <p:sldId id="285" r:id="rId6"/>
    <p:sldId id="264" r:id="rId7"/>
    <p:sldId id="267" r:id="rId8"/>
    <p:sldId id="265" r:id="rId9"/>
    <p:sldId id="294" r:id="rId10"/>
    <p:sldId id="268" r:id="rId11"/>
    <p:sldId id="269" r:id="rId12"/>
    <p:sldId id="271" r:id="rId13"/>
    <p:sldId id="289" r:id="rId14"/>
    <p:sldId id="272" r:id="rId15"/>
    <p:sldId id="273" r:id="rId16"/>
    <p:sldId id="274" r:id="rId17"/>
    <p:sldId id="288" r:id="rId18"/>
    <p:sldId id="266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90" r:id="rId27"/>
    <p:sldId id="287" r:id="rId28"/>
    <p:sldId id="282" r:id="rId29"/>
    <p:sldId id="283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11BDDF"/>
    <a:srgbClr val="00FF99"/>
    <a:srgbClr val="F9F8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81" autoAdjust="0"/>
  </p:normalViewPr>
  <p:slideViewPr>
    <p:cSldViewPr>
      <p:cViewPr>
        <p:scale>
          <a:sx n="73" d="100"/>
          <a:sy n="73" d="100"/>
        </p:scale>
        <p:origin x="-10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D0D00-5529-4A20-815E-CB83E141CF32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DB650F-ACBB-4339-9F03-D1ADFA8B6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270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B650F-ACBB-4339-9F03-D1ADFA8B6D5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587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B650F-ACBB-4339-9F03-D1ADFA8B6D5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25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Shelly et al 2022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B650F-ACBB-4339-9F03-D1ADFA8B6D5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619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Trexler</a:t>
            </a:r>
            <a:r>
              <a:rPr lang="en-US" dirty="0" smtClean="0"/>
              <a:t> et al 2021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B650F-ACBB-4339-9F03-D1ADFA8B6D5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218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Public domain </a:t>
            </a:r>
            <a:r>
              <a:rPr lang="en-US" dirty="0" err="1" smtClean="0"/>
              <a:t>usgs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B650F-ACBB-4339-9F03-D1ADFA8B6D5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95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Transform Tectonic Landforms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B650F-ACBB-4339-9F03-D1ADFA8B6D5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211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Thrust features at UC Hopland Center: Parsons creek valley/Parsons Thrust, Morrison Creek valley/Morrison Thrust, Hogan and Hog Lakes, thrust and pressure ridges view from above, super steep slopes of Red Mountain due to thrust uplift/compressional ridges of thrust belt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B650F-ACBB-4339-9F03-D1ADFA8B6D5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425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Duncan Peak </a:t>
            </a:r>
            <a:r>
              <a:rPr lang="en-US" dirty="0" err="1" smtClean="0"/>
              <a:t>hopland</a:t>
            </a:r>
            <a:r>
              <a:rPr lang="en-US" dirty="0" smtClean="0"/>
              <a:t>, find out if lower left is a fold belt/thrust belt? And named?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B650F-ACBB-4339-9F03-D1ADFA8B6D5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926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AE2BB-0C9B-43A8-A545-E7830C9AB429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9E5A2-5006-4E49-8FC2-25EEB023199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AE2BB-0C9B-43A8-A545-E7830C9AB429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9E5A2-5006-4E49-8FC2-25EEB02319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AE2BB-0C9B-43A8-A545-E7830C9AB429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9E5A2-5006-4E49-8FC2-25EEB02319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AE2BB-0C9B-43A8-A545-E7830C9AB429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9E5A2-5006-4E49-8FC2-25EEB02319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AE2BB-0C9B-43A8-A545-E7830C9AB429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7E9E5A2-5006-4E49-8FC2-25EEB023199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AE2BB-0C9B-43A8-A545-E7830C9AB429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9E5A2-5006-4E49-8FC2-25EEB02319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AE2BB-0C9B-43A8-A545-E7830C9AB429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9E5A2-5006-4E49-8FC2-25EEB02319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AE2BB-0C9B-43A8-A545-E7830C9AB429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9E5A2-5006-4E49-8FC2-25EEB02319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AE2BB-0C9B-43A8-A545-E7830C9AB429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9E5A2-5006-4E49-8FC2-25EEB02319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AE2BB-0C9B-43A8-A545-E7830C9AB429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9E5A2-5006-4E49-8FC2-25EEB02319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AE2BB-0C9B-43A8-A545-E7830C9AB429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9E5A2-5006-4E49-8FC2-25EEB02319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8BAE2BB-0C9B-43A8-A545-E7830C9AB429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7E9E5A2-5006-4E49-8FC2-25EEB023199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Rowena\Documents\Cal Geographic\Slide Presentations\Maacama Fracture Zone\images for Maacama powerpoint\IMG_22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Rowena\Documents\Cal Geographic\Cal Geographic logo\updated colored logos\Cal Geographic-JPEG-Icon white-original-sans delta - gre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257800"/>
            <a:ext cx="1479550" cy="147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95325" y="609600"/>
            <a:ext cx="800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The Mighty </a:t>
            </a:r>
            <a:r>
              <a:rPr lang="en-US" sz="3600" b="1" dirty="0" err="1" smtClean="0">
                <a:solidFill>
                  <a:srgbClr val="FFFF00"/>
                </a:solidFill>
              </a:rPr>
              <a:t>Maacama</a:t>
            </a:r>
            <a:endParaRPr lang="en-US" sz="3600" b="1" dirty="0" smtClean="0">
              <a:solidFill>
                <a:srgbClr val="FFFF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Tectonic Fracture Zone and Primary Plate Boundary</a:t>
            </a:r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81200" y="4419600"/>
            <a:ext cx="4953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Rowena Forest</a:t>
            </a:r>
            <a:r>
              <a:rPr lang="en-US" sz="2400" b="1" dirty="0">
                <a:solidFill>
                  <a:srgbClr val="FFFF00"/>
                </a:solidFill>
              </a:rPr>
              <a:t>, </a:t>
            </a:r>
            <a:r>
              <a:rPr lang="en-US" sz="2400" b="1" dirty="0" smtClean="0">
                <a:solidFill>
                  <a:srgbClr val="FFFF00"/>
                </a:solidFill>
              </a:rPr>
              <a:t>Cal Geographic</a:t>
            </a:r>
            <a:endParaRPr lang="en-US" sz="2400" b="1" dirty="0">
              <a:solidFill>
                <a:srgbClr val="FFFF00"/>
              </a:solidFill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415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3" t="27976" r="33571" b="15080"/>
          <a:stretch/>
        </p:blipFill>
        <p:spPr bwMode="auto">
          <a:xfrm>
            <a:off x="4320674" y="228600"/>
            <a:ext cx="4661042" cy="6380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 rot="19949127">
            <a:off x="6586640" y="4254995"/>
            <a:ext cx="640080" cy="1604448"/>
          </a:xfrm>
          <a:prstGeom prst="ellipse">
            <a:avLst/>
          </a:prstGeom>
          <a:noFill/>
          <a:ln w="57150" cmpd="sng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198450" y="4441440"/>
            <a:ext cx="156455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Slab Window</a:t>
            </a:r>
            <a:endParaRPr lang="en-US" sz="1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7315200" y="4725932"/>
            <a:ext cx="639036" cy="331287"/>
          </a:xfrm>
          <a:prstGeom prst="straightConnector1">
            <a:avLst/>
          </a:prstGeom>
          <a:ln w="38100">
            <a:solidFill>
              <a:srgbClr val="FFC0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562600" y="2286000"/>
            <a:ext cx="26670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Subducting</a:t>
            </a:r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Gorda</a:t>
            </a:r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Plate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80557" y="5250122"/>
            <a:ext cx="1420588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Maacama</a:t>
            </a:r>
            <a:endParaRPr lang="en-US" sz="16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6896100" y="5250122"/>
            <a:ext cx="1058136" cy="169277"/>
          </a:xfrm>
          <a:prstGeom prst="straightConnector1">
            <a:avLst/>
          </a:prstGeom>
          <a:ln w="38100">
            <a:solidFill>
              <a:srgbClr val="FF00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04800" y="457200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Primary Plate Boundary and Deep Tectonic Shear Zone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1657529"/>
            <a:ext cx="3429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The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Maacama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Fracture Zone (MFZ) is the primary Plate boundary between the North American and Pacific Plates in Northern CA </a:t>
            </a:r>
          </a:p>
          <a:p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MFZ is 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deep sheer zone that reaches down into the lower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lithosphere 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MFZ also creates a boundary with 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Slab Window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an 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area of thinner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crust 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that allows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asthenospheric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material/magma 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 upwell closer to the surface of the earth</a:t>
            </a:r>
          </a:p>
          <a:p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Slab Window forms as the migrating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Mendocino Triple Junction  (MTJ) 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overtakes the edge of the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subducting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Gorda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Plate and severs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it, 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which leaves a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gap/window 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beneath the earths crust just southeast of the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MTJ</a:t>
            </a:r>
          </a:p>
          <a:p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Do we see influence of the Slab Window on the landscape? 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483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Morro Bay State Park Group Camp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4" y="1295400"/>
            <a:ext cx="4321175" cy="287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Thurston Lake and Mount Konocti, Clear Lake Volcanic Fiel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28600"/>
            <a:ext cx="4470399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Hiking at Pinnacl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345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4" t="23016" r="7143" b="18254"/>
          <a:stretch/>
        </p:blipFill>
        <p:spPr bwMode="auto">
          <a:xfrm>
            <a:off x="2667000" y="4201554"/>
            <a:ext cx="6389034" cy="2583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00600" y="2892065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Clear Lake Volcanic Field ~Current/Active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5575" y="1600200"/>
            <a:ext cx="1901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Morro Rock 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</a:rPr>
              <a:t>~ 20 Ma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62625" y="5715000"/>
            <a:ext cx="3022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The Pinnacles National Monument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</a:rPr>
              <a:t>~23-24 Ma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187" y="4572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Yes!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975" y="4282673"/>
            <a:ext cx="22066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Migrating MTJ and Slab Window leave trail of volcanic landforms throughout Coast Ranges from ~27 Ma to present, S to N </a:t>
            </a:r>
          </a:p>
          <a:p>
            <a:endParaRPr lang="en-US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Current Slab Window activity: Napa, Lake, &amp;Mendocino Counties   </a:t>
            </a:r>
            <a:endParaRPr lang="en-US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478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Vichy Springs Resort | Ukiah, 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160338"/>
            <a:ext cx="60579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3" t="24007" r="3452" b="23215"/>
          <a:stretch/>
        </p:blipFill>
        <p:spPr bwMode="auto">
          <a:xfrm>
            <a:off x="155575" y="3505200"/>
            <a:ext cx="5586089" cy="3174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72200" y="4572000"/>
            <a:ext cx="259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Geysers and hot springs of Napa, Lake, &amp; Mendocino Counties</a:t>
            </a:r>
            <a:endParaRPr lang="en-US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976" y="623832"/>
            <a:ext cx="2365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Slab Window Geothermal and Hydrothermal Activity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262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owena\Documents\FamilyPhotos\Laytonville area Feb 2025 maacama valley feed store ridge habitats etc\IMG_09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682152"/>
            <a:ext cx="4021282" cy="552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Rowena\Documents\Cal Geographic\Slide Presentations\Maacama Fracture Zone\images for Maacama powerpoint\IMG_23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3614305"/>
            <a:ext cx="43434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The oblique component of displacement along the transtensional and... |  Download Scientific Diagra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762500" y="5056837"/>
            <a:ext cx="2347117" cy="181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152400"/>
            <a:ext cx="472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Tectonic Landforms of the MFZ</a:t>
            </a:r>
          </a:p>
          <a:p>
            <a:pPr algn="ctr"/>
            <a:r>
              <a:rPr lang="en-US" sz="2400" b="1" dirty="0" err="1" smtClean="0">
                <a:solidFill>
                  <a:srgbClr val="0070C0"/>
                </a:solidFill>
              </a:rPr>
              <a:t>Transtension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300" y="983397"/>
            <a:ext cx="41910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Regions of extension or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transtension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within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tranform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tectonic fault zones</a:t>
            </a:r>
          </a:p>
          <a:p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b="1" dirty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sz="14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Basins can form when each side of a transverse fault is pulling away from itself, or two adjacent transform faults are moving away from each other – stretching the middle ground like taffy</a:t>
            </a:r>
          </a:p>
          <a:p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b="1" dirty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sz="14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Creates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transtensional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pull-apart basins, such as sag ponds or larger basins such as the Santa Rosa Plain, Anderson Valley, or Little Lake Valley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53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8" t="9766" r="27696" b="6250"/>
          <a:stretch/>
        </p:blipFill>
        <p:spPr bwMode="auto">
          <a:xfrm>
            <a:off x="76200" y="2743200"/>
            <a:ext cx="3994297" cy="401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Rowena\Documents\Cal Geographic\Slide Presentations\Maacama Fracture Zone\images for Maacama powerpoint\IMG_81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71437"/>
            <a:ext cx="5638800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1846408" y="3962400"/>
            <a:ext cx="457200" cy="533400"/>
          </a:xfrm>
          <a:prstGeom prst="ellipse">
            <a:avLst/>
          </a:prstGeom>
          <a:noFill/>
          <a:ln>
            <a:solidFill>
              <a:srgbClr val="11BD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2303608" y="3124200"/>
            <a:ext cx="1828800" cy="990600"/>
          </a:xfrm>
          <a:prstGeom prst="straightConnector1">
            <a:avLst/>
          </a:prstGeom>
          <a:ln w="25400" cmpd="sng">
            <a:solidFill>
              <a:srgbClr val="11BDD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04800" y="381000"/>
            <a:ext cx="25146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Tectonic Landforms of the MFZ</a:t>
            </a:r>
          </a:p>
          <a:p>
            <a:pPr algn="ctr"/>
            <a:r>
              <a:rPr lang="en-US" sz="2400" b="1" dirty="0" err="1">
                <a:solidFill>
                  <a:srgbClr val="0070C0"/>
                </a:solidFill>
              </a:rPr>
              <a:t>Transtension</a:t>
            </a:r>
            <a:endParaRPr lang="en-US" sz="2400" b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24400" y="4648200"/>
            <a:ext cx="3657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Little Lake Valley </a:t>
            </a:r>
            <a:r>
              <a:rPr lang="en-US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transtensional</a:t>
            </a:r>
            <a:r>
              <a:rPr lang="en-US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basin formed as the Willits strands and East Willits strands of MFZ create extension between them and a pull-apart basin </a:t>
            </a:r>
            <a:endParaRPr lang="en-US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600" y="370588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Willits Bypass Wetlands Mitigation Lands with Blue Camas Lily bloom </a:t>
            </a:r>
            <a:endParaRPr lang="en-US" sz="1400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412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Rowena\Documents\FamilyPhotos\Maacama valleys Anderson valley Mountain House Rd may 2026\IMG_02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595" y="533400"/>
            <a:ext cx="5380902" cy="374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Rowena\Documents\Cal Geographic\Slide Presentations\Maacama Fracture Zone\images for Maacama powerpoint\IMG_22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18" y="3678108"/>
            <a:ext cx="4668982" cy="302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The oblique component of displacement along the transtensional and... |  Download Scientific Diagra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5715000" y="4572000"/>
            <a:ext cx="2547043" cy="196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304800"/>
            <a:ext cx="32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Tectonic Landforms of the MFZ</a:t>
            </a:r>
          </a:p>
          <a:p>
            <a:pPr algn="ctr"/>
            <a:r>
              <a:rPr lang="en-US" sz="2400" b="1" dirty="0" err="1" smtClean="0">
                <a:solidFill>
                  <a:srgbClr val="0070C0"/>
                </a:solidFill>
              </a:rPr>
              <a:t>Transpression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84018" y="1616004"/>
            <a:ext cx="3200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• Mechanics of o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blique transform fault system involves a lot of collision as the plates grind past and into each other </a:t>
            </a:r>
          </a:p>
          <a:p>
            <a:endParaRPr lang="en-US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compression, or </a:t>
            </a:r>
            <a:r>
              <a:rPr lang="en-US" sz="16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transpression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creates uplift of the land and compressional 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landforms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09800" y="3915272"/>
            <a:ext cx="6172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Transpression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ridges along strands of the MFZ near </a:t>
            </a:r>
            <a:r>
              <a:rPr lang="en-US" sz="1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Sanel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Valley </a:t>
            </a:r>
            <a:endParaRPr lang="en-US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821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Rowena\Documents\FamilyPhotos\Maacama valleys Anderson valley Mountain House Rd may 2026\IMG_01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03" y="2873411"/>
            <a:ext cx="5181167" cy="38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12" t="1627" r="13155"/>
          <a:stretch/>
        </p:blipFill>
        <p:spPr bwMode="auto">
          <a:xfrm>
            <a:off x="5791200" y="117152"/>
            <a:ext cx="2819401" cy="6607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8" descr="Diagram of thrust fa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513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9" t="23390" r="26136" b="22065"/>
          <a:stretch/>
        </p:blipFill>
        <p:spPr bwMode="auto">
          <a:xfrm>
            <a:off x="4191000" y="4910828"/>
            <a:ext cx="2796309" cy="1813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0375" y="160338"/>
            <a:ext cx="426402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Tectonic Landforms of the MFZ</a:t>
            </a:r>
          </a:p>
          <a:p>
            <a:pPr algn="ctr"/>
            <a:r>
              <a:rPr lang="en-US" sz="2000" b="1" dirty="0" err="1" smtClean="0">
                <a:solidFill>
                  <a:srgbClr val="0070C0"/>
                </a:solidFill>
              </a:rPr>
              <a:t>Transpression</a:t>
            </a:r>
            <a:r>
              <a:rPr lang="en-US" sz="2000" b="1" dirty="0" smtClean="0">
                <a:solidFill>
                  <a:srgbClr val="0070C0"/>
                </a:solidFill>
              </a:rPr>
              <a:t> - Thrust Faults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6377" y="1145223"/>
            <a:ext cx="517842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Transpressional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forces in a transform system also create numerous thrust faults when one side of a landmass compresses into and  thrusts over another </a:t>
            </a:r>
          </a:p>
          <a:p>
            <a:endParaRPr 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b="1" dirty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sz="14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Thrust faults, and fold and thrust belts 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are primary contributors to the formation and uplift of the steepest slopes and ridgelines throughout Mendocino and the north Coast Ranges.</a:t>
            </a:r>
          </a:p>
        </p:txBody>
      </p:sp>
    </p:spTree>
    <p:extLst>
      <p:ext uri="{BB962C8B-B14F-4D97-AF65-F5344CB8AC3E}">
        <p14:creationId xmlns:p14="http://schemas.microsoft.com/office/powerpoint/2010/main" val="181826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4" t="9180" b="14843"/>
          <a:stretch/>
        </p:blipFill>
        <p:spPr bwMode="auto">
          <a:xfrm>
            <a:off x="2492768" y="147005"/>
            <a:ext cx="6053631" cy="3005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9" r="28145" b="17578"/>
          <a:stretch/>
        </p:blipFill>
        <p:spPr bwMode="auto">
          <a:xfrm>
            <a:off x="1981200" y="3167014"/>
            <a:ext cx="7076768" cy="361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 rot="2213912">
            <a:off x="3819202" y="998414"/>
            <a:ext cx="4050683" cy="8382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 rot="2899553">
            <a:off x="4532604" y="2256591"/>
            <a:ext cx="1808397" cy="40785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 rot="2436102">
            <a:off x="4501798" y="4133779"/>
            <a:ext cx="3124200" cy="6858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 rot="2668055">
            <a:off x="5250062" y="5700954"/>
            <a:ext cx="2514600" cy="494763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2887" y="601906"/>
            <a:ext cx="1981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Morrison Creek Thrust</a:t>
            </a:r>
          </a:p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and</a:t>
            </a:r>
          </a:p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Parsons Creek Thrust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2887" y="3505200"/>
            <a:ext cx="1600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Creeks running laterally </a:t>
            </a:r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along (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not down) the steep slopes of Red Mountain atop uplifting compression ridges of thrust faults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838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Map of faults around the Clear Lake volcanic field, highlighting the Bartlett Springs and Maacama faults and the field bou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922" y="1079382"/>
            <a:ext cx="5542863" cy="554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3332753">
            <a:off x="3871218" y="3623355"/>
            <a:ext cx="3518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kern="2000" spc="600" dirty="0" smtClean="0">
                <a:solidFill>
                  <a:srgbClr val="FF0000"/>
                </a:solidFill>
              </a:rPr>
              <a:t>Coastal Belt</a:t>
            </a:r>
            <a:r>
              <a:rPr lang="en-US" sz="4000" b="1" kern="2000" spc="600" dirty="0" smtClean="0">
                <a:solidFill>
                  <a:srgbClr val="FF0000"/>
                </a:solidFill>
              </a:rPr>
              <a:t> </a:t>
            </a:r>
            <a:endParaRPr lang="en-US" sz="4000" b="1" kern="2000" spc="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3435085">
            <a:off x="4764142" y="2746938"/>
            <a:ext cx="3886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600" dirty="0" smtClean="0">
                <a:solidFill>
                  <a:srgbClr val="FF0000"/>
                </a:solidFill>
              </a:rPr>
              <a:t>Central Belt</a:t>
            </a:r>
            <a:endParaRPr lang="en-US" sz="3200" b="1" spc="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979943">
            <a:off x="6190593" y="2064661"/>
            <a:ext cx="3157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600" dirty="0" smtClean="0">
                <a:solidFill>
                  <a:srgbClr val="FF0000"/>
                </a:solidFill>
              </a:rPr>
              <a:t>Eastern Belt</a:t>
            </a:r>
            <a:endParaRPr lang="en-US" sz="2800" b="1" spc="6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3912" y="165259"/>
            <a:ext cx="7412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Franciscan Complex Geologic Belts of the North Coast Ranges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9491" y="1729229"/>
            <a:ext cx="2514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Three distinct belts of Franciscan Complex  geologic units</a:t>
            </a:r>
          </a:p>
          <a:p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Increasing in age from west to east</a:t>
            </a:r>
          </a:p>
          <a:p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Maacama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Fracture Zone forms the border between the Coastal Belt and Central Belt, along with the Coast Range Thrust</a:t>
            </a:r>
          </a:p>
          <a:p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691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The oblique component of displacement along the transtensional and transpressional strike-slip systems of the Walker Lane and San Andreas, respectively, is commonly taken up locally on normal and oblique dip-slip faults which trend parallel to the main zones of shear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The oblique component of displacement along the transtensional and transpressional strike-slip systems of the Walker Lane and San Andreas, respectively, is commonly taken up locally on normal and oblique dip-slip faults which trend parallel to the main zones of shear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535" name="Picture 7" descr="C:\Users\Rowena\Documents\Cal Geographic\Landforms Posts\Landforms - Mendocino Triple Junction\images mendocino triple junction part one\33-Figure3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891" y="312738"/>
            <a:ext cx="3342531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C:\Users\Rowena\Documents\Cal Geographic\Landforms Posts\Landforms - Mendocino Triple Junction\Images Mendocino Triple Junction part two\langenheimeta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/>
          <a:stretch/>
        </p:blipFill>
        <p:spPr bwMode="auto">
          <a:xfrm>
            <a:off x="3200400" y="1752600"/>
            <a:ext cx="2998324" cy="480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1830" y="2260033"/>
            <a:ext cx="26638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Coastal, Central and Eastern Belts of the Franciscan Complex 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formed as the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accretionary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wedge prism 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Mesozoic era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subduction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of the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Farallon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plate beneath the North American 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plate</a:t>
            </a:r>
          </a:p>
          <a:p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foothills of the Coastal Belt can be seen to the west of the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Maacama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Fracture Zone, and the foothills of the Central Belt can be seen to the east of it</a:t>
            </a:r>
            <a:endParaRPr lang="en-US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0374" y="255501"/>
            <a:ext cx="42391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Franciscan Complex Geologic Belts of the North Coast Ranges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348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Rowena\Documents\Cal Geographic\Slide Presentations\Maacama Fracture Zone\images for Maacama powerpoint\004-5-Fig06b-Mendocino-triple-junction-scale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3" b="2737"/>
          <a:stretch/>
        </p:blipFill>
        <p:spPr bwMode="auto">
          <a:xfrm>
            <a:off x="3886200" y="4038600"/>
            <a:ext cx="4288917" cy="263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C:\Users\Rowena\Documents\Cal Geographic\Landforms Posts\Landforms - Mendocino Triple Junction\images mendocino triple junction part one\earthscope 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797" y="939644"/>
            <a:ext cx="3646716" cy="294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9" name="Picture 5" descr="https://d9-wret.s3.us-west-2.amazonaws.com/assets/palladium/production/s3fs-public/media/images/TripleJuncti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094129"/>
            <a:ext cx="2783507" cy="263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1616" y="228600"/>
            <a:ext cx="48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Mendocino Triple Junction  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1615" y="964888"/>
            <a:ext cx="2175165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Point of convergence of three tectonic plates ~20 miles west of Cape Mendocino</a:t>
            </a:r>
          </a:p>
          <a:p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1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Plates: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Juan de Fuca/</a:t>
            </a:r>
            <a:r>
              <a:rPr lang="en-US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Gorda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Pacific, North American</a:t>
            </a:r>
          </a:p>
          <a:p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1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Boundaries: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Cascadia </a:t>
            </a:r>
            <a:r>
              <a:rPr lang="en-US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Subduction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Zone, San Andreas Fault, Mendocino Fracture Zone </a:t>
            </a:r>
          </a:p>
          <a:p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1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Complex multi-component mechanics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subduction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northwest migration/lengthening, compression, melting, thinning, and thickening of earth’s crust</a:t>
            </a:r>
            <a:endParaRPr lang="en-US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649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Rowena\Documents\FamilyPhotos\Maacama valleys Anderson valley Mountain House Rd may 2026\IMG_99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599" y="3650241"/>
            <a:ext cx="3378054" cy="253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C:\Users\Rowena\Documents\FamilyPhotos\Maacama valleys Anderson valley Mountain House Rd may 2026\IMG_015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657600"/>
            <a:ext cx="3368242" cy="252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5" descr="C:\Users\Rowena\Documents\FamilyPhotos\Willits area feb2025 wetlands Maacama fault valley central belt and coastal belt\IMG_144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061" y="1007917"/>
            <a:ext cx="3297381" cy="2473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C:\Users\Rowena\Documents\FamilyPhotos\Willits cloverdale Russian River nature and geol shots aug 2025\IMG_137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599" y="1007917"/>
            <a:ext cx="3297381" cy="247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0600" y="269253"/>
            <a:ext cx="7543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Coastal </a:t>
            </a:r>
            <a:r>
              <a:rPr lang="en-US" sz="2400" b="1" dirty="0">
                <a:solidFill>
                  <a:srgbClr val="FFFF00"/>
                </a:solidFill>
              </a:rPr>
              <a:t>Belt Foothills </a:t>
            </a:r>
            <a:r>
              <a:rPr lang="en-US" sz="2400" b="1" dirty="0" smtClean="0">
                <a:solidFill>
                  <a:srgbClr val="FFFF00"/>
                </a:solidFill>
              </a:rPr>
              <a:t>Geology and Geomorphology</a:t>
            </a:r>
            <a:endParaRPr lang="en-US" sz="2400" b="1" dirty="0">
              <a:solidFill>
                <a:srgbClr val="FFFF00"/>
              </a:solidFill>
            </a:endParaRP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914400"/>
            <a:ext cx="13716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West side of the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Maacama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“central valleys”/101 Corridor</a:t>
            </a:r>
          </a:p>
          <a:p>
            <a:endParaRPr lang="en-US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Youngest of the three </a:t>
            </a:r>
            <a:r>
              <a:rPr lang="en-US" sz="1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geologic belts,  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primarily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Greywackes</a:t>
            </a:r>
            <a:endParaRPr lang="en-US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Rumply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erodible </a:t>
            </a:r>
            <a:r>
              <a:rPr lang="en-US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serpentinite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landscapes, steeply rolling repeated  angular landforms of fold and thrust belts </a:t>
            </a:r>
          </a:p>
          <a:p>
            <a:r>
              <a:rPr lang="en-US" sz="1600" dirty="0">
                <a:solidFill>
                  <a:srgbClr val="002060"/>
                </a:solidFill>
              </a:rPr>
              <a:t> </a:t>
            </a:r>
            <a:endParaRPr lang="en-US" sz="1600" dirty="0" smtClean="0">
              <a:solidFill>
                <a:srgbClr val="002060"/>
              </a:solidFill>
            </a:endParaRPr>
          </a:p>
          <a:p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312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Rowena\Documents\FamilyPhotos\Willits area feb2025 wetlands Maacama fault valley central belt and coastal belt\IMG_12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840" y="851508"/>
            <a:ext cx="3747655" cy="2810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C:\Users\Rowena\Documents\FamilyPhotos\Maacama valleys Anderson valley Mountain House Rd may 2026\IMG_03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913" y="3847231"/>
            <a:ext cx="3718791" cy="278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C:\Users\Rowena\Documents\FamilyPhotos\Maacama valleys Anderson valley Mountain House Rd may 2026\IMG_029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21202"/>
            <a:ext cx="3788064" cy="284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Picture 5" descr="C:\Users\Rowena\Documents\FamilyPhotos\Maacama valleys Anderson valley Mountain House Rd may 2026\IMG_020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64" y="3881869"/>
            <a:ext cx="3718791" cy="278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84117" y="152400"/>
            <a:ext cx="670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Coastal </a:t>
            </a:r>
            <a:r>
              <a:rPr lang="en-US" sz="2400" b="1" dirty="0">
                <a:solidFill>
                  <a:srgbClr val="FFFF00"/>
                </a:solidFill>
              </a:rPr>
              <a:t>Belt Foothills Ecosystem Mosaic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1164" y="990600"/>
            <a:ext cx="2930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Coastal Belt Mixed Chaparral </a:t>
            </a:r>
            <a:endParaRPr lang="en-US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80840" y="844034"/>
            <a:ext cx="371186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Northern Coast Range Evergreen Forest</a:t>
            </a:r>
            <a:endParaRPr lang="en-US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127" y="6044171"/>
            <a:ext cx="3718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Blue oak Woodland and Oak Savannah</a:t>
            </a:r>
            <a:endParaRPr lang="en-US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1164" y="3884301"/>
            <a:ext cx="11707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Chaparral- </a:t>
            </a:r>
            <a:r>
              <a:rPr lang="en-US" sz="1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Madrone</a:t>
            </a:r>
            <a:r>
              <a:rPr lang="en-US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-Evergreen mosaic</a:t>
            </a:r>
            <a:endParaRPr lang="en-US" sz="1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73913" y="3838135"/>
            <a:ext cx="2915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Mixed Oak-</a:t>
            </a:r>
            <a:r>
              <a:rPr lang="en-US" sz="1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Madrone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-Gray pine Woodland</a:t>
            </a:r>
            <a:endParaRPr lang="en-US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598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Rowena\Documents\FamilyPhotos\Maacama valleys Anderson valley Mountain House Rd may 2026\IMG_01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853641"/>
            <a:ext cx="3962400" cy="287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Rowena\Documents\FamilyPhotos\Maacama valleys Anderson valley Mountain House Rd may 2026\IMG_026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395" y="926495"/>
            <a:ext cx="2102192" cy="2802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Rowena\Documents\FamilyPhotos\Willits area feb2025 wetlands Maacama fault valley central belt and coastal belt\IMG_13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746" y="3865418"/>
            <a:ext cx="3409949" cy="255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C:\Users\Rowena\Documents\FamilyPhotos\Ukiah drive jan 2026chaparral frog woman rock scenery etc\IMG_246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922568"/>
            <a:ext cx="3309143" cy="248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3587" y="152400"/>
            <a:ext cx="762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Central Belt </a:t>
            </a:r>
            <a:r>
              <a:rPr lang="en-US" sz="2400" b="1" dirty="0">
                <a:solidFill>
                  <a:srgbClr val="FFFF00"/>
                </a:solidFill>
              </a:rPr>
              <a:t>Foothills Geology and Geomorphology</a:t>
            </a:r>
          </a:p>
          <a:p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853641"/>
            <a:ext cx="1524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East 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side of the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Maacama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“central valleys”/101 Corridor</a:t>
            </a:r>
          </a:p>
          <a:p>
            <a:endParaRPr lang="en-US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Older and  moderately metamorphosed  Franciscan Complex geologic units</a:t>
            </a:r>
            <a:endParaRPr lang="en-US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Massive blocky compressional ridges and mountains rapidly uplifting along thrust belts </a:t>
            </a:r>
            <a:endParaRPr lang="en-US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948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Rowena\Documents\FamilyPhotos\chaparral east of ukiah cow mountain blm road hike feb 2026\IMG_37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59" y="3809909"/>
            <a:ext cx="3816349" cy="286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5" descr="C:\Users\Rowena\Documents\FamilyPhotos\Willits restoration lands and wetlands Spring 2025\IMG_81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898" y="3725822"/>
            <a:ext cx="3928466" cy="294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C:\Users\Rowena\Documents\FamilyPhotos\Maacama valleys Anderson valley Mountain House Rd may 2026\IMG_11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25" y="663525"/>
            <a:ext cx="3985615" cy="2989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1" name="Picture 7" descr="C:\Users\Rowena\Documents\FamilyPhotos\Maacama valleys Anderson valley Mountain House Rd may 2026\IMG_024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898" y="694386"/>
            <a:ext cx="3875086" cy="290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00498" y="76200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Central Belt Foothills Ecosystem Mosaic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9233" y="1524000"/>
            <a:ext cx="312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High elevation Central Belt Chaparral</a:t>
            </a:r>
          </a:p>
          <a:p>
            <a:endParaRPr lang="en-US" sz="1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Foothill </a:t>
            </a:r>
            <a:r>
              <a:rPr lang="en-US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Oak Savannahs</a:t>
            </a:r>
          </a:p>
          <a:p>
            <a:endParaRPr lang="en-US" sz="1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0600" y="694386"/>
            <a:ext cx="184553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High elevation Central Belt Chaparral</a:t>
            </a:r>
          </a:p>
          <a:p>
            <a:r>
              <a:rPr lang="en-US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Foothill Oak 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Woodland</a:t>
            </a:r>
            <a:endParaRPr lang="en-US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91108" y="4179286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Central Belt Chaparral</a:t>
            </a:r>
            <a:endParaRPr lang="en-US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98349" y="3749842"/>
            <a:ext cx="2658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Deciduous Oak Woodland – Evergreen mosaic</a:t>
            </a:r>
            <a:endParaRPr lang="en-US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8218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1" t="15323" r="16532" b="10548"/>
          <a:stretch/>
        </p:blipFill>
        <p:spPr bwMode="auto">
          <a:xfrm>
            <a:off x="709611" y="1371600"/>
            <a:ext cx="7728155" cy="4605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39988" y="5996340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https://www.peregrineaudubon.org/spots.html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381000"/>
            <a:ext cx="7904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Birding hotspots and geographic info within the Central Belt, Coastal Belt and </a:t>
            </a:r>
            <a:r>
              <a:rPr lang="en-US" sz="2000" b="1" dirty="0" err="1" smtClean="0">
                <a:solidFill>
                  <a:srgbClr val="FFFF00"/>
                </a:solidFill>
              </a:rPr>
              <a:t>Maacama</a:t>
            </a:r>
            <a:r>
              <a:rPr lang="en-US" sz="2000" b="1" dirty="0" smtClean="0">
                <a:solidFill>
                  <a:srgbClr val="FFFF00"/>
                </a:solidFill>
              </a:rPr>
              <a:t> Fracture Zone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9760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owena\Downloads\IMG_25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727" y="762000"/>
            <a:ext cx="2590800" cy="368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 descr="C:\Users\Rowena\Documents\Geography\fault creep\photos Maacama Fault creep Willits oct 2024\IMG_11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93" y="762000"/>
            <a:ext cx="2802024" cy="373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 descr="C:\Users\Rowena\Documents\Geography\fault creep\photos Maacama Fault creep Willits oct 2024\IMG_095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762000"/>
            <a:ext cx="2761400" cy="368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49927" y="152399"/>
            <a:ext cx="701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Fault Creep in Downtown Willits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6157" y="4648200"/>
            <a:ext cx="87628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• Creep is s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teady aseismic movement and displacement along a tectonic fault</a:t>
            </a:r>
          </a:p>
          <a:p>
            <a:endParaRPr lang="en-US" sz="1600" b="1" dirty="0" smtClean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r>
              <a:rPr lang="en-US" sz="16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• 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Creep </a:t>
            </a:r>
            <a:r>
              <a:rPr lang="en-US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occurs along 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an estimated 80</a:t>
            </a:r>
            <a:r>
              <a:rPr lang="en-US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% of the </a:t>
            </a:r>
            <a:r>
              <a:rPr lang="en-US" sz="1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Maacama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Fault</a:t>
            </a:r>
          </a:p>
          <a:p>
            <a:endParaRPr lang="en-US" sz="1600" b="1" dirty="0" smtClean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r>
              <a:rPr lang="en-US" sz="16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• 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Visible in urban or built environment: pavement, structures  along the creeping strand of fault</a:t>
            </a:r>
          </a:p>
          <a:p>
            <a:endParaRPr lang="en-US" sz="1600" b="1" dirty="0" smtClean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r>
              <a:rPr lang="en-US" sz="16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• 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Creep theories applicable to MFZ: friable geologic environment (</a:t>
            </a:r>
            <a:r>
              <a:rPr lang="en-US" sz="1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serpentinites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etc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); presence of high </a:t>
            </a:r>
            <a:r>
              <a:rPr lang="en-US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pressure 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fluids/gasses/magma </a:t>
            </a:r>
            <a:r>
              <a:rPr lang="en-US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within the 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fracture </a:t>
            </a:r>
            <a:r>
              <a:rPr lang="en-US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zone 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3750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Rowena\Documents\Cal Geographic\Slide Presentations\Maacama Fracture Zone\images for Maacama powerpoint\IMG_25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0987"/>
            <a:ext cx="3924300" cy="523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Rowena\Documents\Cal Geographic\Slide Presentations\Maacama Fracture Zone\images for Maacama powerpoint\IMG_24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12" y="3581400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Rowena\Documents\Cal Geographic\Slide Presentations\Maacama Fracture Zone\images for Maacama powerpoint\IMG_25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487" y="304800"/>
            <a:ext cx="291465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5656949"/>
            <a:ext cx="4152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Effects of fault creep on historic home in Willits – the </a:t>
            </a:r>
            <a:r>
              <a:rPr lang="en-US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Maacama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bisects the property diagonally through the front porch  </a:t>
            </a:r>
            <a:endParaRPr lang="en-US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914400" y="3581400"/>
            <a:ext cx="1143000" cy="0"/>
          </a:xfrm>
          <a:prstGeom prst="straightConnector1">
            <a:avLst/>
          </a:prstGeom>
          <a:ln w="25400">
            <a:solidFill>
              <a:srgbClr val="FF00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3352800" y="304800"/>
            <a:ext cx="914400" cy="838200"/>
          </a:xfrm>
          <a:prstGeom prst="straightConnector1">
            <a:avLst/>
          </a:prstGeom>
          <a:ln w="25400">
            <a:solidFill>
              <a:srgbClr val="FF00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6096000" y="1676400"/>
            <a:ext cx="0" cy="762000"/>
          </a:xfrm>
          <a:prstGeom prst="straightConnector1">
            <a:avLst/>
          </a:prstGeom>
          <a:ln w="25400">
            <a:solidFill>
              <a:srgbClr val="FF00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6705600" y="1143000"/>
            <a:ext cx="838200" cy="685800"/>
          </a:xfrm>
          <a:prstGeom prst="straightConnector1">
            <a:avLst/>
          </a:prstGeom>
          <a:ln w="25400">
            <a:solidFill>
              <a:srgbClr val="FF00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5638800" y="1676400"/>
            <a:ext cx="457200" cy="1066800"/>
          </a:xfrm>
          <a:prstGeom prst="straightConnector1">
            <a:avLst/>
          </a:prstGeom>
          <a:ln w="25400">
            <a:solidFill>
              <a:srgbClr val="FF00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7010400" y="2897187"/>
            <a:ext cx="685800" cy="608013"/>
          </a:xfrm>
          <a:prstGeom prst="straightConnector1">
            <a:avLst/>
          </a:prstGeom>
          <a:ln w="2540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8382000" y="5513387"/>
            <a:ext cx="609600" cy="749210"/>
          </a:xfrm>
          <a:prstGeom prst="straightConnector1">
            <a:avLst/>
          </a:prstGeom>
          <a:ln w="25400" cmpd="sng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7124700" y="4267200"/>
            <a:ext cx="571500" cy="685800"/>
          </a:xfrm>
          <a:prstGeom prst="straightConnector1">
            <a:avLst/>
          </a:prstGeom>
          <a:ln w="2540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36780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Macaama Fault line (seen in red) runs straight through the city of Willits.  - Carol Prentice &#10;&#10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58"/>
            <a:ext cx="5638800" cy="377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5" t="10416" b="9745"/>
          <a:stretch/>
        </p:blipFill>
        <p:spPr bwMode="auto">
          <a:xfrm>
            <a:off x="2802194" y="3200400"/>
            <a:ext cx="6294494" cy="3519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4822570" y="3200399"/>
            <a:ext cx="1654430" cy="3519949"/>
          </a:xfrm>
          <a:prstGeom prst="line">
            <a:avLst/>
          </a:prstGeom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172200" y="377469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5949441" y="3774692"/>
            <a:ext cx="1670559" cy="1787908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43781" y="1657517"/>
            <a:ext cx="914400" cy="45720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2" r="16492" b="62197"/>
          <a:stretch/>
        </p:blipFill>
        <p:spPr bwMode="auto">
          <a:xfrm>
            <a:off x="3308554" y="228600"/>
            <a:ext cx="5889523" cy="1168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172200" y="1440284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Ojeda, 2017</a:t>
            </a:r>
            <a:endParaRPr lang="en-US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5800" y="4495800"/>
            <a:ext cx="2133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Today – Adventist Hospital and expanded subdivisions constructed on the </a:t>
            </a:r>
            <a:r>
              <a:rPr lang="en-US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Maacama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fault</a:t>
            </a:r>
            <a:endParaRPr lang="en-US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0" y="2586037"/>
            <a:ext cx="2514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Maacama</a:t>
            </a:r>
            <a:r>
              <a:rPr lang="en-US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Fault</a:t>
            </a:r>
            <a:endParaRPr lang="en-US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638800" y="2209800"/>
            <a:ext cx="838200" cy="376237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181600" y="2967037"/>
            <a:ext cx="1371600" cy="807655"/>
          </a:xfrm>
          <a:prstGeom prst="straightConnector1">
            <a:avLst/>
          </a:prstGeom>
          <a:ln w="38100" cmpd="sng">
            <a:solidFill>
              <a:srgbClr val="FF000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504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t="10283" r="34556" b="6250"/>
          <a:stretch/>
        </p:blipFill>
        <p:spPr bwMode="auto">
          <a:xfrm>
            <a:off x="457200" y="914400"/>
            <a:ext cx="3607316" cy="2855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" t="11718" r="2187" b="5079"/>
          <a:stretch/>
        </p:blipFill>
        <p:spPr bwMode="auto">
          <a:xfrm>
            <a:off x="3535374" y="4075316"/>
            <a:ext cx="4949011" cy="2549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0" y="3769904"/>
            <a:ext cx="27733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en-US" sz="1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://earthquakes.berkeley.edu/station_book/hops.html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2271" y="6023145"/>
            <a:ext cx="269717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https://www.usgs.gov/california-volcano-observatory</a:t>
            </a:r>
            <a:endParaRPr 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Resources for Past and Current Earthquakes Tracking</a:t>
            </a:r>
            <a:endParaRPr lang="en-US" sz="2400" b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C:\Users\Rowena\Downloads\IMG_23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914400"/>
            <a:ext cx="38862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3810000" y="1981200"/>
            <a:ext cx="1219200" cy="685800"/>
          </a:xfrm>
          <a:prstGeom prst="straightConnector1">
            <a:avLst/>
          </a:prstGeom>
          <a:ln w="38100">
            <a:solidFill>
              <a:srgbClr val="FF00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94869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3" r="1532" b="4839"/>
          <a:stretch/>
        </p:blipFill>
        <p:spPr bwMode="auto">
          <a:xfrm>
            <a:off x="827760" y="1295400"/>
            <a:ext cx="7509387" cy="399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81200" y="457200"/>
            <a:ext cx="533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FF99"/>
                </a:solidFill>
              </a:rPr>
              <a:t>Thank You! </a:t>
            </a:r>
            <a:endParaRPr lang="en-US" sz="4000" b="1" dirty="0">
              <a:solidFill>
                <a:srgbClr val="00FF99"/>
              </a:solidFill>
            </a:endParaRPr>
          </a:p>
        </p:txBody>
      </p:sp>
      <p:pic>
        <p:nvPicPr>
          <p:cNvPr id="30724" name="Picture 4" descr="C:\Users\Rowena\Documents\Cal Geographic\Cal Geographic logo\updated colored logos\Cal Geographic-JPEG-Icon white-original-sans delta - gre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658" y="5430190"/>
            <a:ext cx="1288911" cy="128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43200" y="5330609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FF99"/>
                </a:solidFill>
              </a:rPr>
              <a:t>https://calgeographic.com</a:t>
            </a:r>
            <a:r>
              <a:rPr lang="en-US" b="1" dirty="0" smtClean="0">
                <a:solidFill>
                  <a:srgbClr val="00FF99"/>
                </a:solidFill>
              </a:rPr>
              <a:t>/</a:t>
            </a:r>
            <a:endParaRPr lang="en-US" b="1" dirty="0">
              <a:solidFill>
                <a:srgbClr val="00FF9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418" y="5752213"/>
            <a:ext cx="723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Field Trips:</a:t>
            </a:r>
          </a:p>
          <a:p>
            <a:r>
              <a:rPr lang="en-US" sz="1400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• </a:t>
            </a:r>
            <a:r>
              <a:rPr lang="en-US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Upcoming field trips are listed on Cal Geographic</a:t>
            </a:r>
          </a:p>
          <a:p>
            <a:r>
              <a:rPr lang="en-US" sz="1400" b="1" dirty="0">
                <a:solidFill>
                  <a:srgbClr val="FFFF00"/>
                </a:solidFill>
                <a:latin typeface="Times New Roman"/>
                <a:cs typeface="Times New Roman"/>
              </a:rPr>
              <a:t>• </a:t>
            </a:r>
            <a:r>
              <a:rPr lang="en-US" sz="1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MFZ field trip possibilities?: UC Hopland Center fault and sag ponds, Downtown Willits fault creep walkabout, Redwood Valley tectonic foothills/Frey foothills </a:t>
            </a:r>
            <a:endParaRPr lang="en-US" sz="1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901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0" t="20438" r="28572" b="8729"/>
          <a:stretch/>
        </p:blipFill>
        <p:spPr bwMode="auto">
          <a:xfrm>
            <a:off x="3765571" y="84957"/>
            <a:ext cx="5232956" cy="4402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 descr="C:\Users\Rowena\Documents\Cal Geographic\Slide Presentations\Maacama Fracture Zone\images for Maacama powerpoint\Fig02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04" t="30187" r="26479" b="9700"/>
          <a:stretch/>
        </p:blipFill>
        <p:spPr bwMode="auto">
          <a:xfrm>
            <a:off x="220373" y="2476500"/>
            <a:ext cx="4961227" cy="42512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7" name="Straight Connector 16"/>
          <p:cNvCxnSpPr/>
          <p:nvPr/>
        </p:nvCxnSpPr>
        <p:spPr>
          <a:xfrm flipV="1">
            <a:off x="990600" y="3276600"/>
            <a:ext cx="1905000" cy="533400"/>
          </a:xfrm>
          <a:prstGeom prst="line">
            <a:avLst/>
          </a:prstGeom>
          <a:ln>
            <a:solidFill>
              <a:srgbClr val="00FF99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895600" y="3276600"/>
            <a:ext cx="1828800" cy="3162300"/>
          </a:xfrm>
          <a:prstGeom prst="line">
            <a:avLst/>
          </a:prstGeom>
          <a:ln>
            <a:solidFill>
              <a:srgbClr val="00FF99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2306782" y="6438900"/>
            <a:ext cx="2417618" cy="38100"/>
          </a:xfrm>
          <a:prstGeom prst="line">
            <a:avLst/>
          </a:prstGeom>
          <a:ln>
            <a:solidFill>
              <a:srgbClr val="00FF99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990600" y="3810000"/>
            <a:ext cx="1316182" cy="2667000"/>
          </a:xfrm>
          <a:prstGeom prst="line">
            <a:avLst/>
          </a:prstGeom>
          <a:ln>
            <a:solidFill>
              <a:srgbClr val="00FF99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191000" y="609600"/>
            <a:ext cx="2133600" cy="3810000"/>
          </a:xfrm>
          <a:prstGeom prst="line">
            <a:avLst/>
          </a:prstGeom>
          <a:ln>
            <a:solidFill>
              <a:srgbClr val="00FF99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6324600" y="3886200"/>
            <a:ext cx="2395537" cy="533400"/>
          </a:xfrm>
          <a:prstGeom prst="line">
            <a:avLst/>
          </a:prstGeom>
          <a:ln>
            <a:solidFill>
              <a:srgbClr val="00FF99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6382049" y="502227"/>
            <a:ext cx="2338088" cy="3307773"/>
          </a:xfrm>
          <a:prstGeom prst="line">
            <a:avLst/>
          </a:prstGeom>
          <a:ln>
            <a:solidFill>
              <a:srgbClr val="00FF99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45" name="Straight Connector 6144"/>
          <p:cNvCxnSpPr/>
          <p:nvPr/>
        </p:nvCxnSpPr>
        <p:spPr>
          <a:xfrm flipV="1">
            <a:off x="4191000" y="533400"/>
            <a:ext cx="2133600" cy="76200"/>
          </a:xfrm>
          <a:prstGeom prst="line">
            <a:avLst/>
          </a:prstGeom>
          <a:ln>
            <a:solidFill>
              <a:srgbClr val="00FF99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149" name="TextBox 6148"/>
          <p:cNvSpPr txBox="1"/>
          <p:nvPr/>
        </p:nvSpPr>
        <p:spPr>
          <a:xfrm>
            <a:off x="220373" y="571500"/>
            <a:ext cx="335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San Andreas Fault System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37018" y="4517069"/>
            <a:ext cx="37407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Transform Plate Boundary and Fault System/Fracture Zone </a:t>
            </a:r>
          </a:p>
          <a:p>
            <a:endParaRPr lang="en-US" sz="1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Young-</a:t>
            </a:r>
            <a:r>
              <a:rPr lang="en-US" sz="1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~30 Ma 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1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Farallon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plate </a:t>
            </a:r>
            <a:r>
              <a:rPr lang="en-US" sz="1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subduction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and Pacific Plate contact</a:t>
            </a:r>
          </a:p>
          <a:p>
            <a:endParaRPr lang="en-US" sz="1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Accommodates horizontal/oblique transverse motion of the Pacific and North American Plates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02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91" t="14919" r="3588" b="8547"/>
          <a:stretch/>
        </p:blipFill>
        <p:spPr bwMode="auto">
          <a:xfrm>
            <a:off x="3886200" y="54959"/>
            <a:ext cx="5098473" cy="4101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 descr="Map of faults around the Clear Lake volcanic field, highlighting the Bartlett Springs and Maacama faults and the field bound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600312"/>
            <a:ext cx="4038600" cy="404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4572000" y="2121736"/>
            <a:ext cx="838199" cy="285776"/>
          </a:xfrm>
          <a:prstGeom prst="straightConnector1">
            <a:avLst/>
          </a:prstGeom>
          <a:ln>
            <a:solidFill>
              <a:srgbClr val="11BDDF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865418" y="1809929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11BDDF"/>
                </a:solidFill>
              </a:rPr>
              <a:t>   </a:t>
            </a:r>
            <a:r>
              <a:rPr lang="en-US" b="1" dirty="0" err="1" smtClean="0">
                <a:solidFill>
                  <a:srgbClr val="11BDDF"/>
                </a:solidFill>
              </a:rPr>
              <a:t>Maacama</a:t>
            </a:r>
            <a:r>
              <a:rPr lang="en-US" dirty="0" smtClean="0">
                <a:solidFill>
                  <a:srgbClr val="11BDDF"/>
                </a:solidFill>
              </a:rPr>
              <a:t> </a:t>
            </a:r>
            <a:endParaRPr lang="en-US" dirty="0">
              <a:solidFill>
                <a:srgbClr val="11BDD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1000" y="609600"/>
            <a:ext cx="2895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70C0"/>
                </a:solidFill>
              </a:rPr>
              <a:t>Maacama</a:t>
            </a:r>
            <a:r>
              <a:rPr lang="en-US" sz="2800" b="1" dirty="0" smtClean="0">
                <a:solidFill>
                  <a:srgbClr val="0070C0"/>
                </a:solidFill>
              </a:rPr>
              <a:t> Fault and Hayward System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5800" y="4170013"/>
            <a:ext cx="4267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~3-6 Ma – northernmost and youngest branch of Hayward Fault System</a:t>
            </a:r>
          </a:p>
          <a:p>
            <a:endParaRPr lang="en-US" sz="1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Formed as northeast jump off of Rodgers Creek Fault with shifting motion of migrating MTJ and extension of SAF system </a:t>
            </a:r>
          </a:p>
          <a:p>
            <a:endParaRPr lang="en-US" sz="1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Pull apart basins, 5-8mm/</a:t>
            </a:r>
            <a:r>
              <a:rPr lang="en-US" sz="1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yr</a:t>
            </a:r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displacement  </a:t>
            </a:r>
          </a:p>
          <a:p>
            <a:endParaRPr lang="en-US" sz="1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Evolving, volatile, complex</a:t>
            </a:r>
          </a:p>
          <a:p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077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Rowena\Downloads\hayward rodgers creek maacama usg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" t="6194" r="8061" b="32704"/>
          <a:stretch/>
        </p:blipFill>
        <p:spPr bwMode="auto">
          <a:xfrm>
            <a:off x="2514600" y="1371600"/>
            <a:ext cx="5791201" cy="515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636" y="134778"/>
            <a:ext cx="28194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</a:rPr>
              <a:t>Maacama</a:t>
            </a:r>
            <a:r>
              <a:rPr lang="en-US" sz="2800" b="1" dirty="0">
                <a:solidFill>
                  <a:srgbClr val="0070C0"/>
                </a:solidFill>
              </a:rPr>
              <a:t> Fault and Hayward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87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38" r="28095" b="12271"/>
          <a:stretch/>
        </p:blipFill>
        <p:spPr bwMode="auto">
          <a:xfrm>
            <a:off x="2087944" y="152400"/>
            <a:ext cx="6896276" cy="312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3" b="12626"/>
          <a:stretch/>
        </p:blipFill>
        <p:spPr bwMode="auto">
          <a:xfrm>
            <a:off x="2087944" y="3497000"/>
            <a:ext cx="6896276" cy="3188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332163"/>
            <a:ext cx="1752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70C0"/>
                </a:solidFill>
              </a:rPr>
              <a:t>Maacama</a:t>
            </a:r>
            <a:r>
              <a:rPr lang="en-US" sz="2800" b="1" dirty="0" smtClean="0">
                <a:solidFill>
                  <a:srgbClr val="0070C0"/>
                </a:solidFill>
              </a:rPr>
              <a:t> Fracture Zone</a:t>
            </a:r>
            <a:r>
              <a:rPr lang="en-US" sz="2800" b="1" dirty="0" smtClean="0">
                <a:solidFill>
                  <a:srgbClr val="11BDDF"/>
                </a:solidFill>
              </a:rPr>
              <a:t> </a:t>
            </a:r>
            <a:endParaRPr lang="en-US" sz="2800" b="1" dirty="0">
              <a:solidFill>
                <a:srgbClr val="11BDD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7944" y="457200"/>
            <a:ext cx="23622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Northern End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87944" y="3842081"/>
            <a:ext cx="184674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Southern End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1905000"/>
            <a:ext cx="16002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Splintered 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fracture network of fault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strands  </a:t>
            </a:r>
          </a:p>
          <a:p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radiating out from a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mainstem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fault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b="1" dirty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Maacama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is so fractured that the vast majority of fault strands associated with it have yet to be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identified</a:t>
            </a:r>
          </a:p>
          <a:p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b="1" dirty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Strands/faults are identified with seismic activity, or with topographic evidence as tectonic landforms</a:t>
            </a:r>
          </a:p>
          <a:p>
            <a:r>
              <a:rPr lang="en-US" sz="1400" dirty="0"/>
              <a:t> </a:t>
            </a:r>
            <a:endParaRPr lang="en-US" sz="1400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860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Fracture‐Mesh Faulting in the Swarm‐Like 2020 Maacama Sequence Revealed by  High‐Precision Earthquake Detection, Location, and Focal Mechanisms -  Shelly - 2023 - Geophysical Research Letters - Wiley Online Libr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Fracture‐Mesh Faulting in the Swarm‐Like 2020 Maacama Sequence Revealed by  High‐Precision Earthquake Detection, Location, and Focal Mechanisms -  Shelly - 2023 - Geophysical Research Letters - Wiley Online Librar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Fracture‐Mesh Faulting in the Swarm‐Like 2020 Maacama Sequence Revealed by  High‐Precision Earthquake Detection, Location, and Focal Mechanisms -  Shelly - 2023 - Geophysical Research Letters - Wiley Online Librar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Details are in the caption following the imag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298" name="Picture 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16468" r="19570" b="6250"/>
          <a:stretch/>
        </p:blipFill>
        <p:spPr bwMode="auto">
          <a:xfrm>
            <a:off x="294120" y="1143000"/>
            <a:ext cx="5705858" cy="3756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 Placeholder 13"/>
          <p:cNvSpPr>
            <a:spLocks noGrp="1"/>
          </p:cNvSpPr>
          <p:nvPr>
            <p:ph type="body" sz="half" idx="2"/>
          </p:nvPr>
        </p:nvSpPr>
        <p:spPr>
          <a:xfrm>
            <a:off x="619702" y="5334000"/>
            <a:ext cx="7997825" cy="1219200"/>
          </a:xfrm>
        </p:spPr>
        <p:txBody>
          <a:bodyPr>
            <a:normAutofit fontScale="85000" lnSpcReduction="10000"/>
          </a:bodyPr>
          <a:lstStyle/>
          <a:p>
            <a:r>
              <a:rPr lang="en-US" sz="19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Recent </a:t>
            </a:r>
            <a:r>
              <a:rPr lang="en-US" sz="19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work resolves an earthquake swarm that initiated on the </a:t>
            </a:r>
            <a:r>
              <a:rPr lang="en-US" sz="19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Maacama</a:t>
            </a:r>
            <a:r>
              <a:rPr lang="en-US" sz="19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Fault but activated an en echelon network of conjugate faults that define a fracture mesh, which demonstrates that deformation is more complex than a single </a:t>
            </a:r>
            <a:r>
              <a:rPr lang="en-US" sz="19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throughgoing</a:t>
            </a:r>
            <a:r>
              <a:rPr lang="en-US" sz="19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fault </a:t>
            </a:r>
            <a:r>
              <a:rPr lang="en-US" sz="19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(Shelly et al., 2023).</a:t>
            </a:r>
          </a:p>
          <a:p>
            <a:r>
              <a:rPr lang="en-US" sz="19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1157" y="292967"/>
            <a:ext cx="4264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70C0"/>
                </a:solidFill>
              </a:rPr>
              <a:t>Maacama</a:t>
            </a:r>
            <a:r>
              <a:rPr lang="en-US" sz="2800" b="1" dirty="0" smtClean="0">
                <a:solidFill>
                  <a:srgbClr val="0070C0"/>
                </a:solidFill>
              </a:rPr>
              <a:t> Fracture Zone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1197187"/>
            <a:ext cx="2286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Times New Roman"/>
                <a:cs typeface="Times New Roman"/>
              </a:rPr>
              <a:t>• Swarms of small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earthquakes and interlocking faults can </a:t>
            </a:r>
            <a:r>
              <a:rPr lang="en-US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be so numerous that they form what is known as a </a:t>
            </a:r>
            <a:r>
              <a:rPr lang="en-US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mesh</a:t>
            </a:r>
            <a:r>
              <a:rPr lang="en-US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or a </a:t>
            </a:r>
            <a:r>
              <a:rPr lang="en-US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fracture mesh</a:t>
            </a:r>
          </a:p>
          <a:p>
            <a:r>
              <a:rPr lang="en-US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srgbClr val="FFFF00"/>
                </a:solidFill>
                <a:latin typeface="Times New Roman"/>
                <a:cs typeface="Times New Roman"/>
              </a:rPr>
              <a:t>• </a:t>
            </a:r>
            <a:r>
              <a:rPr lang="en-US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Earthquake swarm in active seismic zone between Redwood Valley and Willits, 2020</a:t>
            </a:r>
            <a:endParaRPr lang="en-US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025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2" t="9962" r="18971" b="6249"/>
          <a:stretch/>
        </p:blipFill>
        <p:spPr bwMode="auto">
          <a:xfrm>
            <a:off x="2590800" y="762000"/>
            <a:ext cx="5971994" cy="5487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5-Point Star 2"/>
          <p:cNvSpPr/>
          <p:nvPr/>
        </p:nvSpPr>
        <p:spPr>
          <a:xfrm>
            <a:off x="6084520" y="970272"/>
            <a:ext cx="328612" cy="304800"/>
          </a:xfrm>
          <a:prstGeom prst="star5">
            <a:avLst>
              <a:gd name="adj" fmla="val 16271"/>
              <a:gd name="hf" fmla="val 105146"/>
              <a:gd name="vf" fmla="val 11055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3518" y="277775"/>
            <a:ext cx="2362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70C0"/>
                </a:solidFill>
              </a:rPr>
              <a:t>Maacama</a:t>
            </a:r>
            <a:r>
              <a:rPr lang="en-US" sz="2800" b="1" dirty="0" smtClean="0">
                <a:solidFill>
                  <a:srgbClr val="0070C0"/>
                </a:solidFill>
              </a:rPr>
              <a:t> Fracture Zone 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1962834"/>
            <a:ext cx="209203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11BDDF"/>
                </a:solidFill>
                <a:latin typeface="Times New Roman"/>
                <a:cs typeface="Times New Roman"/>
              </a:rPr>
              <a:t> </a:t>
            </a:r>
            <a:r>
              <a:rPr lang="en-US" b="1" dirty="0" smtClean="0">
                <a:solidFill>
                  <a:srgbClr val="11BDDF"/>
                </a:solidFill>
              </a:rPr>
              <a:t>Redwood Valley Fault Strand </a:t>
            </a:r>
          </a:p>
          <a:p>
            <a:pPr algn="ctr"/>
            <a:endParaRPr lang="en-US" sz="1600" b="1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sz="1600" b="1" dirty="0" smtClean="0">
                <a:solidFill>
                  <a:srgbClr val="002060"/>
                </a:solidFill>
              </a:rPr>
              <a:t>“New” major segment of the </a:t>
            </a:r>
            <a:r>
              <a:rPr lang="en-US" sz="1600" b="1" dirty="0" err="1" smtClean="0">
                <a:solidFill>
                  <a:srgbClr val="002060"/>
                </a:solidFill>
              </a:rPr>
              <a:t>Maacama</a:t>
            </a:r>
            <a:r>
              <a:rPr lang="en-US" sz="1600" b="1" dirty="0" smtClean="0">
                <a:solidFill>
                  <a:srgbClr val="002060"/>
                </a:solidFill>
              </a:rPr>
              <a:t> Fault and Fracture Zone identified in 2021</a:t>
            </a:r>
          </a:p>
          <a:p>
            <a:pPr algn="ctr"/>
            <a:endParaRPr lang="en-US" sz="16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1600" b="1" dirty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sz="1600" b="1" dirty="0" smtClean="0">
                <a:solidFill>
                  <a:srgbClr val="002060"/>
                </a:solidFill>
              </a:rPr>
              <a:t>June earthquake will instigate identity of new strand</a:t>
            </a:r>
            <a:r>
              <a:rPr lang="en-US" b="1" dirty="0" smtClean="0">
                <a:solidFill>
                  <a:srgbClr val="002060"/>
                </a:solidFill>
              </a:rPr>
              <a:t>s </a:t>
            </a:r>
          </a:p>
          <a:p>
            <a:pPr algn="ctr"/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391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7" t="9074" r="36250" b="4837"/>
          <a:stretch/>
        </p:blipFill>
        <p:spPr bwMode="auto">
          <a:xfrm>
            <a:off x="342899" y="3182902"/>
            <a:ext cx="3962400" cy="3460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4" t="9476" r="23548" b="33871"/>
          <a:stretch/>
        </p:blipFill>
        <p:spPr bwMode="auto">
          <a:xfrm>
            <a:off x="4475229" y="3149961"/>
            <a:ext cx="4419600" cy="3459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5-Point Star 1"/>
          <p:cNvSpPr/>
          <p:nvPr/>
        </p:nvSpPr>
        <p:spPr>
          <a:xfrm>
            <a:off x="6525772" y="4398818"/>
            <a:ext cx="318514" cy="22860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7" t="43849" r="31548" b="6250"/>
          <a:stretch/>
        </p:blipFill>
        <p:spPr bwMode="auto">
          <a:xfrm>
            <a:off x="5943600" y="76200"/>
            <a:ext cx="3098925" cy="2522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t="13125" r="48269" b="45912"/>
          <a:stretch/>
        </p:blipFill>
        <p:spPr bwMode="auto">
          <a:xfrm>
            <a:off x="3166985" y="1923027"/>
            <a:ext cx="2276627" cy="1874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38896" y="2598464"/>
            <a:ext cx="3103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Earthquake reading from the seismic monitoring site at Cow Mountain</a:t>
            </a:r>
            <a:endParaRPr lang="en-US" sz="1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36105" y="76200"/>
            <a:ext cx="29383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June 24, 2026 Earthquake on the </a:t>
            </a:r>
            <a:r>
              <a:rPr lang="en-US" sz="2400" b="1" dirty="0" err="1" smtClean="0">
                <a:solidFill>
                  <a:srgbClr val="FFFF00"/>
                </a:solidFill>
              </a:rPr>
              <a:t>Maacama</a:t>
            </a:r>
            <a:r>
              <a:rPr lang="en-US" sz="2400" b="1" dirty="0" smtClean="0">
                <a:solidFill>
                  <a:srgbClr val="FFFF00"/>
                </a:solidFill>
              </a:rPr>
              <a:t> Fracture Zone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796" y="385303"/>
            <a:ext cx="25146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Largest earthquake recorded on the </a:t>
            </a:r>
            <a:r>
              <a:rPr lang="en-US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Maacama</a:t>
            </a:r>
            <a:endParaRPr lang="en-US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600" b="1" dirty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Magnitude 5.6 on previously unknown fault strand in upper Redwood Valley</a:t>
            </a:r>
          </a:p>
          <a:p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•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35 aftershocks &gt;1.3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within</a:t>
            </a:r>
            <a:r>
              <a:rPr lang="en-US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Times New Roman"/>
                <a:cs typeface="Times New Roman"/>
              </a:rPr>
              <a:t>six hours </a:t>
            </a:r>
            <a:r>
              <a:rPr lang="en-US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of quake</a:t>
            </a:r>
          </a:p>
          <a:p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2369114" y="4305300"/>
            <a:ext cx="262015" cy="322118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6759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4408</TotalTime>
  <Words>1353</Words>
  <Application>Microsoft Office PowerPoint</Application>
  <PresentationFormat>On-screen Show (4:3)</PresentationFormat>
  <Paragraphs>191</Paragraphs>
  <Slides>29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Apex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Rowena</dc:creator>
  <cp:lastModifiedBy>Rowena</cp:lastModifiedBy>
  <cp:revision>296</cp:revision>
  <dcterms:created xsi:type="dcterms:W3CDTF">2026-06-18T19:27:38Z</dcterms:created>
  <dcterms:modified xsi:type="dcterms:W3CDTF">2026-09-14T18:21:36Z</dcterms:modified>
</cp:coreProperties>
</file>